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</p:sldIdLst>
  <p:sldSz cx="18288000" cy="10287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Garet" panose="020B0604020202020204" charset="-52"/>
      <p:regular r:id="rId17"/>
    </p:embeddedFont>
    <p:embeddedFont>
      <p:font typeface="Garet Bold" panose="020B0604020202020204" charset="-52"/>
      <p:regular r:id="rId18"/>
    </p:embeddedFont>
    <p:embeddedFont>
      <p:font typeface="Open Sans 1" panose="020B0604020202020204" charset="0"/>
      <p:regular r:id="rId19"/>
    </p:embeddedFont>
    <p:embeddedFont>
      <p:font typeface="Open Sans 1 Italics" panose="020B0604020202020204" charset="0"/>
      <p:regular r:id="rId20"/>
    </p:embeddedFont>
    <p:embeddedFont>
      <p:font typeface="Roboto Bold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55807" y="1292254"/>
            <a:ext cx="824780" cy="608655"/>
          </a:xfrm>
          <a:custGeom>
            <a:avLst/>
            <a:gdLst/>
            <a:ahLst/>
            <a:cxnLst/>
            <a:rect l="l" t="t" r="r" b="b"/>
            <a:pathLst>
              <a:path w="824780" h="608655">
                <a:moveTo>
                  <a:pt x="0" y="0"/>
                </a:moveTo>
                <a:lnTo>
                  <a:pt x="824780" y="0"/>
                </a:lnTo>
                <a:lnTo>
                  <a:pt x="824780" y="608655"/>
                </a:lnTo>
                <a:lnTo>
                  <a:pt x="0" y="6086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013195" y="5283668"/>
            <a:ext cx="3789724" cy="1956445"/>
          </a:xfrm>
          <a:custGeom>
            <a:avLst/>
            <a:gdLst/>
            <a:ahLst/>
            <a:cxnLst/>
            <a:rect l="l" t="t" r="r" b="b"/>
            <a:pathLst>
              <a:path w="3789724" h="1956445">
                <a:moveTo>
                  <a:pt x="0" y="0"/>
                </a:moveTo>
                <a:lnTo>
                  <a:pt x="3789725" y="0"/>
                </a:lnTo>
                <a:lnTo>
                  <a:pt x="3789725" y="1956445"/>
                </a:lnTo>
                <a:lnTo>
                  <a:pt x="0" y="19564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-1" y="2754345"/>
            <a:ext cx="17816115" cy="2276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40"/>
              </a:lnSpc>
            </a:pPr>
            <a:r>
              <a:rPr lang="en-US" sz="6600" b="1" dirty="0">
                <a:solidFill>
                  <a:srgbClr val="135C97"/>
                </a:solidFill>
                <a:latin typeface="Roboto Bold"/>
                <a:ea typeface="Roboto Bold"/>
                <a:cs typeface="Roboto Bold"/>
                <a:sym typeface="Roboto Bold"/>
              </a:rPr>
              <a:t>АВТОМАТИЗИРОВАННЫЕ СИСТЕМЫ МОНИТОРИНГА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105479" y="7694722"/>
            <a:ext cx="4979938" cy="3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 b="1">
                <a:solidFill>
                  <a:srgbClr val="135C97"/>
                </a:solidFill>
                <a:latin typeface="Garet Bold"/>
                <a:ea typeface="Garet Bold"/>
                <a:cs typeface="Garet Bold"/>
                <a:sym typeface="Garet Bold"/>
              </a:rPr>
              <a:t>Докладчик: Остапчук Виталий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404681" y="-170383"/>
            <a:ext cx="1433381" cy="10820284"/>
            <a:chOff x="0" y="0"/>
            <a:chExt cx="377516" cy="28497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7516" cy="2849787"/>
            </a:xfrm>
            <a:custGeom>
              <a:avLst/>
              <a:gdLst/>
              <a:ahLst/>
              <a:cxnLst/>
              <a:rect l="l" t="t" r="r" b="b"/>
              <a:pathLst>
                <a:path w="377516" h="2849787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2763368"/>
                  </a:lnTo>
                  <a:cubicBezTo>
                    <a:pt x="377516" y="2811096"/>
                    <a:pt x="338825" y="2849787"/>
                    <a:pt x="291097" y="2849787"/>
                  </a:cubicBezTo>
                  <a:lnTo>
                    <a:pt x="86419" y="2849787"/>
                  </a:lnTo>
                  <a:cubicBezTo>
                    <a:pt x="38691" y="2849787"/>
                    <a:pt x="0" y="2811096"/>
                    <a:pt x="0" y="2763368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7516" cy="2906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-1312975"/>
            <a:ext cx="1433381" cy="4683349"/>
            <a:chOff x="0" y="0"/>
            <a:chExt cx="377516" cy="12334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7516" cy="1233475"/>
            </a:xfrm>
            <a:custGeom>
              <a:avLst/>
              <a:gdLst/>
              <a:ahLst/>
              <a:cxnLst/>
              <a:rect l="l" t="t" r="r" b="b"/>
              <a:pathLst>
                <a:path w="377516" h="1233475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1147056"/>
                  </a:lnTo>
                  <a:cubicBezTo>
                    <a:pt x="377516" y="1194784"/>
                    <a:pt x="338825" y="1233475"/>
                    <a:pt x="291097" y="1233475"/>
                  </a:cubicBezTo>
                  <a:lnTo>
                    <a:pt x="86419" y="1233475"/>
                  </a:lnTo>
                  <a:cubicBezTo>
                    <a:pt x="38691" y="1233475"/>
                    <a:pt x="0" y="1194784"/>
                    <a:pt x="0" y="1147056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377516" cy="1290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344584" y="1028700"/>
            <a:ext cx="6398600" cy="2943356"/>
          </a:xfrm>
          <a:custGeom>
            <a:avLst/>
            <a:gdLst/>
            <a:ahLst/>
            <a:cxnLst/>
            <a:rect l="l" t="t" r="r" b="b"/>
            <a:pathLst>
              <a:path w="6398600" h="2943356">
                <a:moveTo>
                  <a:pt x="0" y="0"/>
                </a:moveTo>
                <a:lnTo>
                  <a:pt x="6398599" y="0"/>
                </a:lnTo>
                <a:lnTo>
                  <a:pt x="6398599" y="2943356"/>
                </a:lnTo>
                <a:lnTo>
                  <a:pt x="0" y="29433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44584" y="4095881"/>
            <a:ext cx="6513127" cy="2996038"/>
          </a:xfrm>
          <a:custGeom>
            <a:avLst/>
            <a:gdLst/>
            <a:ahLst/>
            <a:cxnLst/>
            <a:rect l="l" t="t" r="r" b="b"/>
            <a:pathLst>
              <a:path w="6513127" h="2996038">
                <a:moveTo>
                  <a:pt x="0" y="0"/>
                </a:moveTo>
                <a:lnTo>
                  <a:pt x="6513126" y="0"/>
                </a:lnTo>
                <a:lnTo>
                  <a:pt x="6513126" y="2996038"/>
                </a:lnTo>
                <a:lnTo>
                  <a:pt x="0" y="29960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344584" y="7215744"/>
            <a:ext cx="6513127" cy="2996038"/>
          </a:xfrm>
          <a:custGeom>
            <a:avLst/>
            <a:gdLst/>
            <a:ahLst/>
            <a:cxnLst/>
            <a:rect l="l" t="t" r="r" b="b"/>
            <a:pathLst>
              <a:path w="6513127" h="2996038">
                <a:moveTo>
                  <a:pt x="0" y="0"/>
                </a:moveTo>
                <a:lnTo>
                  <a:pt x="6513126" y="0"/>
                </a:lnTo>
                <a:lnTo>
                  <a:pt x="6513126" y="2996039"/>
                </a:lnTo>
                <a:lnTo>
                  <a:pt x="0" y="29960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037834" y="1965021"/>
            <a:ext cx="2924201" cy="6356958"/>
          </a:xfrm>
          <a:custGeom>
            <a:avLst/>
            <a:gdLst/>
            <a:ahLst/>
            <a:cxnLst/>
            <a:rect l="l" t="t" r="r" b="b"/>
            <a:pathLst>
              <a:path w="2924201" h="6356958">
                <a:moveTo>
                  <a:pt x="0" y="0"/>
                </a:moveTo>
                <a:lnTo>
                  <a:pt x="2924201" y="0"/>
                </a:lnTo>
                <a:lnTo>
                  <a:pt x="2924201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951139" y="1965021"/>
            <a:ext cx="2924201" cy="6356958"/>
          </a:xfrm>
          <a:custGeom>
            <a:avLst/>
            <a:gdLst/>
            <a:ahLst/>
            <a:cxnLst/>
            <a:rect l="l" t="t" r="r" b="b"/>
            <a:pathLst>
              <a:path w="2924201" h="6356958">
                <a:moveTo>
                  <a:pt x="0" y="0"/>
                </a:moveTo>
                <a:lnTo>
                  <a:pt x="2924201" y="0"/>
                </a:lnTo>
                <a:lnTo>
                  <a:pt x="2924201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968768" y="1965021"/>
            <a:ext cx="2924201" cy="6356958"/>
          </a:xfrm>
          <a:custGeom>
            <a:avLst/>
            <a:gdLst/>
            <a:ahLst/>
            <a:cxnLst/>
            <a:rect l="l" t="t" r="r" b="b"/>
            <a:pathLst>
              <a:path w="2924201" h="6356958">
                <a:moveTo>
                  <a:pt x="0" y="0"/>
                </a:moveTo>
                <a:lnTo>
                  <a:pt x="2924201" y="0"/>
                </a:lnTo>
                <a:lnTo>
                  <a:pt x="2924201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28700" y="284546"/>
            <a:ext cx="15096176" cy="616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56"/>
              </a:lnSpc>
            </a:pPr>
            <a:r>
              <a:rPr lang="en-US" sz="4800" b="1">
                <a:solidFill>
                  <a:srgbClr val="003060"/>
                </a:solidFill>
                <a:latin typeface="Garet Bold"/>
                <a:ea typeface="Garet Bold"/>
                <a:cs typeface="Garet Bold"/>
                <a:sym typeface="Garet Bold"/>
              </a:rPr>
              <a:t>МОБИЛЬНОЕ ПРИЛОЖЕНИЕ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514350" y="-272025"/>
            <a:ext cx="19118434" cy="3889878"/>
            <a:chOff x="0" y="0"/>
            <a:chExt cx="5035308" cy="102449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035308" cy="1024495"/>
            </a:xfrm>
            <a:custGeom>
              <a:avLst/>
              <a:gdLst/>
              <a:ahLst/>
              <a:cxnLst/>
              <a:rect l="l" t="t" r="r" b="b"/>
              <a:pathLst>
                <a:path w="5035308" h="1024495">
                  <a:moveTo>
                    <a:pt x="0" y="0"/>
                  </a:moveTo>
                  <a:lnTo>
                    <a:pt x="5035308" y="0"/>
                  </a:lnTo>
                  <a:lnTo>
                    <a:pt x="5035308" y="1024495"/>
                  </a:lnTo>
                  <a:lnTo>
                    <a:pt x="0" y="1024495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5035308" cy="10816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341427" y="1396720"/>
            <a:ext cx="7605146" cy="1508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0"/>
              </a:lnSpc>
            </a:pPr>
            <a:r>
              <a:rPr lang="en-US" sz="6000" b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СПАСИБО ЗА ВНИМАНИЕ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215491" y="3745005"/>
            <a:ext cx="10239200" cy="182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1D67A0"/>
                </a:solidFill>
                <a:latin typeface="Open Sans 1"/>
                <a:ea typeface="Open Sans 1"/>
                <a:cs typeface="Open Sans 1"/>
                <a:sym typeface="Open Sans 1"/>
              </a:rPr>
              <a:t>OSTengineering@yandex.kz</a:t>
            </a:r>
          </a:p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1D67A0"/>
                </a:solidFill>
                <a:latin typeface="Open Sans 1"/>
                <a:ea typeface="Open Sans 1"/>
                <a:cs typeface="Open Sans 1"/>
                <a:sym typeface="Open Sans 1"/>
              </a:rPr>
              <a:t>ost-engineering.kz</a:t>
            </a:r>
          </a:p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1D67A0"/>
                </a:solidFill>
                <a:latin typeface="Open Sans 1"/>
                <a:ea typeface="Open Sans 1"/>
                <a:cs typeface="Open Sans 1"/>
                <a:sym typeface="Open Sans 1"/>
              </a:rPr>
              <a:t>+7 701 739 2572</a:t>
            </a:r>
          </a:p>
        </p:txBody>
      </p:sp>
      <p:sp>
        <p:nvSpPr>
          <p:cNvPr id="8" name="Freeform 8"/>
          <p:cNvSpPr/>
          <p:nvPr/>
        </p:nvSpPr>
        <p:spPr>
          <a:xfrm>
            <a:off x="7150005" y="6809429"/>
            <a:ext cx="3789724" cy="1956445"/>
          </a:xfrm>
          <a:custGeom>
            <a:avLst/>
            <a:gdLst/>
            <a:ahLst/>
            <a:cxnLst/>
            <a:rect l="l" t="t" r="r" b="b"/>
            <a:pathLst>
              <a:path w="3789724" h="1956445">
                <a:moveTo>
                  <a:pt x="0" y="0"/>
                </a:moveTo>
                <a:lnTo>
                  <a:pt x="3789724" y="0"/>
                </a:lnTo>
                <a:lnTo>
                  <a:pt x="3789724" y="1956445"/>
                </a:lnTo>
                <a:lnTo>
                  <a:pt x="0" y="19564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80805" y="2967568"/>
            <a:ext cx="1718426" cy="4351865"/>
            <a:chOff x="0" y="0"/>
            <a:chExt cx="452589" cy="11461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2589" cy="1146170"/>
            </a:xfrm>
            <a:custGeom>
              <a:avLst/>
              <a:gdLst/>
              <a:ahLst/>
              <a:cxnLst/>
              <a:rect l="l" t="t" r="r" b="b"/>
              <a:pathLst>
                <a:path w="452589" h="1146170">
                  <a:moveTo>
                    <a:pt x="112631" y="0"/>
                  </a:moveTo>
                  <a:lnTo>
                    <a:pt x="339958" y="0"/>
                  </a:lnTo>
                  <a:cubicBezTo>
                    <a:pt x="369830" y="0"/>
                    <a:pt x="398478" y="11866"/>
                    <a:pt x="419601" y="32989"/>
                  </a:cubicBezTo>
                  <a:cubicBezTo>
                    <a:pt x="440723" y="54111"/>
                    <a:pt x="452589" y="82759"/>
                    <a:pt x="452589" y="112631"/>
                  </a:cubicBezTo>
                  <a:lnTo>
                    <a:pt x="452589" y="1033539"/>
                  </a:lnTo>
                  <a:cubicBezTo>
                    <a:pt x="452589" y="1063411"/>
                    <a:pt x="440723" y="1092059"/>
                    <a:pt x="419601" y="1113181"/>
                  </a:cubicBezTo>
                  <a:cubicBezTo>
                    <a:pt x="398478" y="1134304"/>
                    <a:pt x="369830" y="1146170"/>
                    <a:pt x="339958" y="1146170"/>
                  </a:cubicBezTo>
                  <a:lnTo>
                    <a:pt x="112631" y="1146170"/>
                  </a:lnTo>
                  <a:cubicBezTo>
                    <a:pt x="82759" y="1146170"/>
                    <a:pt x="54111" y="1134304"/>
                    <a:pt x="32989" y="1113181"/>
                  </a:cubicBezTo>
                  <a:cubicBezTo>
                    <a:pt x="11866" y="1092059"/>
                    <a:pt x="0" y="1063411"/>
                    <a:pt x="0" y="1033539"/>
                  </a:cubicBezTo>
                  <a:lnTo>
                    <a:pt x="0" y="112631"/>
                  </a:lnTo>
                  <a:cubicBezTo>
                    <a:pt x="0" y="82759"/>
                    <a:pt x="11866" y="54111"/>
                    <a:pt x="32989" y="32989"/>
                  </a:cubicBezTo>
                  <a:cubicBezTo>
                    <a:pt x="54111" y="11866"/>
                    <a:pt x="82759" y="0"/>
                    <a:pt x="11263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52589" cy="1184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596188" y="-251375"/>
            <a:ext cx="8091523" cy="10923738"/>
            <a:chOff x="0" y="0"/>
            <a:chExt cx="2131101" cy="28770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31101" cy="2877034"/>
            </a:xfrm>
            <a:custGeom>
              <a:avLst/>
              <a:gdLst/>
              <a:ahLst/>
              <a:cxnLst/>
              <a:rect l="l" t="t" r="r" b="b"/>
              <a:pathLst>
                <a:path w="2131101" h="2877034">
                  <a:moveTo>
                    <a:pt x="0" y="0"/>
                  </a:moveTo>
                  <a:lnTo>
                    <a:pt x="2131101" y="0"/>
                  </a:lnTo>
                  <a:lnTo>
                    <a:pt x="2131101" y="2877034"/>
                  </a:lnTo>
                  <a:lnTo>
                    <a:pt x="0" y="2877034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0"/>
                  </a:srgbClr>
                </a:gs>
                <a:gs pos="50000">
                  <a:srgbClr val="003060">
                    <a:alpha val="100000"/>
                  </a:srgbClr>
                </a:gs>
                <a:gs pos="100000">
                  <a:srgbClr val="00306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31101" cy="29151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168158" y="203718"/>
            <a:ext cx="3518476" cy="4939782"/>
          </a:xfrm>
          <a:custGeom>
            <a:avLst/>
            <a:gdLst/>
            <a:ahLst/>
            <a:cxnLst/>
            <a:rect l="l" t="t" r="r" b="b"/>
            <a:pathLst>
              <a:path w="3518476" h="4939782">
                <a:moveTo>
                  <a:pt x="0" y="0"/>
                </a:moveTo>
                <a:lnTo>
                  <a:pt x="3518476" y="0"/>
                </a:lnTo>
                <a:lnTo>
                  <a:pt x="3518476" y="4939782"/>
                </a:lnTo>
                <a:lnTo>
                  <a:pt x="0" y="49397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314794" y="203718"/>
            <a:ext cx="3549843" cy="4939782"/>
          </a:xfrm>
          <a:custGeom>
            <a:avLst/>
            <a:gdLst/>
            <a:ahLst/>
            <a:cxnLst/>
            <a:rect l="l" t="t" r="r" b="b"/>
            <a:pathLst>
              <a:path w="3549843" h="4939782">
                <a:moveTo>
                  <a:pt x="0" y="0"/>
                </a:moveTo>
                <a:lnTo>
                  <a:pt x="3549843" y="0"/>
                </a:lnTo>
                <a:lnTo>
                  <a:pt x="3549843" y="4939782"/>
                </a:lnTo>
                <a:lnTo>
                  <a:pt x="0" y="49397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314794" y="5270487"/>
            <a:ext cx="3549843" cy="4854486"/>
          </a:xfrm>
          <a:custGeom>
            <a:avLst/>
            <a:gdLst/>
            <a:ahLst/>
            <a:cxnLst/>
            <a:rect l="l" t="t" r="r" b="b"/>
            <a:pathLst>
              <a:path w="3549843" h="4854486">
                <a:moveTo>
                  <a:pt x="0" y="0"/>
                </a:moveTo>
                <a:lnTo>
                  <a:pt x="3549843" y="0"/>
                </a:lnTo>
                <a:lnTo>
                  <a:pt x="3549843" y="4854486"/>
                </a:lnTo>
                <a:lnTo>
                  <a:pt x="0" y="48544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168158" y="5270487"/>
            <a:ext cx="3518476" cy="4955601"/>
          </a:xfrm>
          <a:custGeom>
            <a:avLst/>
            <a:gdLst/>
            <a:ahLst/>
            <a:cxnLst/>
            <a:rect l="l" t="t" r="r" b="b"/>
            <a:pathLst>
              <a:path w="3518476" h="4955601">
                <a:moveTo>
                  <a:pt x="0" y="0"/>
                </a:moveTo>
                <a:lnTo>
                  <a:pt x="3518476" y="0"/>
                </a:lnTo>
                <a:lnTo>
                  <a:pt x="3518476" y="4955600"/>
                </a:lnTo>
                <a:lnTo>
                  <a:pt x="0" y="4955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861188" y="404062"/>
            <a:ext cx="7772506" cy="976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71"/>
              </a:lnSpc>
            </a:pPr>
            <a:r>
              <a:rPr lang="en-US" sz="7298" b="1">
                <a:solidFill>
                  <a:srgbClr val="003060"/>
                </a:solidFill>
                <a:latin typeface="Garet Bold"/>
                <a:ea typeface="Garet Bold"/>
                <a:cs typeface="Garet Bold"/>
                <a:sym typeface="Garet Bold"/>
              </a:rPr>
              <a:t>О КОМПАНИИ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24273" y="1725557"/>
            <a:ext cx="7777998" cy="8778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003060"/>
                </a:solidFill>
                <a:latin typeface="Garet"/>
                <a:ea typeface="Garet"/>
                <a:cs typeface="Garet"/>
                <a:sym typeface="Garet"/>
              </a:rPr>
              <a:t> ТОО «OST engineering» является компанией, специализирующейся на разработке приборов и программного обеспечения в сферах экологии и охраны труда и безопасной жизнедеятельности.</a:t>
            </a:r>
          </a:p>
          <a:p>
            <a:pPr algn="just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003060"/>
                </a:solidFill>
                <a:latin typeface="Garet"/>
                <a:ea typeface="Garet"/>
                <a:cs typeface="Garet"/>
                <a:sym typeface="Garet"/>
              </a:rPr>
              <a:t>Мы являемся разработчиками собственных систем и программного обеспечения и обладаем опытом внедрения автоматизированных систем мониторинга эмиссий и атмосферного воздуха на предприятиях горнорудной и металлургической отрасли.</a:t>
            </a:r>
          </a:p>
          <a:p>
            <a:pPr algn="just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003060"/>
                </a:solidFill>
                <a:latin typeface="Garet"/>
                <a:ea typeface="Garet"/>
                <a:cs typeface="Garet"/>
                <a:sym typeface="Garet"/>
              </a:rPr>
              <a:t> Наши специалисты обладают авторскими правами на Методику «Определение источников загрязнения атмосферы, подлежащих установке автоматизированных систем экологического мониторинга» и «Протокол передачи данных автоматизированных систем мониторинга».</a:t>
            </a:r>
          </a:p>
          <a:p>
            <a:pPr algn="just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003060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</a:p>
          <a:p>
            <a:pPr algn="just">
              <a:lnSpc>
                <a:spcPts val="3360"/>
              </a:lnSpc>
              <a:spcBef>
                <a:spcPct val="0"/>
              </a:spcBef>
            </a:pPr>
            <a:endParaRPr lang="en-US" sz="2400">
              <a:solidFill>
                <a:srgbClr val="003060"/>
              </a:solidFill>
              <a:latin typeface="Garet"/>
              <a:ea typeface="Garet"/>
              <a:cs typeface="Garet"/>
              <a:sym typeface="Gare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404681" y="-170383"/>
            <a:ext cx="1433381" cy="10820284"/>
            <a:chOff x="0" y="0"/>
            <a:chExt cx="377516" cy="28497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7516" cy="2849787"/>
            </a:xfrm>
            <a:custGeom>
              <a:avLst/>
              <a:gdLst/>
              <a:ahLst/>
              <a:cxnLst/>
              <a:rect l="l" t="t" r="r" b="b"/>
              <a:pathLst>
                <a:path w="377516" h="2849787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2763368"/>
                  </a:lnTo>
                  <a:cubicBezTo>
                    <a:pt x="377516" y="2811096"/>
                    <a:pt x="338825" y="2849787"/>
                    <a:pt x="291097" y="2849787"/>
                  </a:cubicBezTo>
                  <a:lnTo>
                    <a:pt x="86419" y="2849787"/>
                  </a:lnTo>
                  <a:cubicBezTo>
                    <a:pt x="38691" y="2849787"/>
                    <a:pt x="0" y="2811096"/>
                    <a:pt x="0" y="2763368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7516" cy="2906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-1312975"/>
            <a:ext cx="1433381" cy="4683349"/>
            <a:chOff x="0" y="0"/>
            <a:chExt cx="377516" cy="12334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7516" cy="1233475"/>
            </a:xfrm>
            <a:custGeom>
              <a:avLst/>
              <a:gdLst/>
              <a:ahLst/>
              <a:cxnLst/>
              <a:rect l="l" t="t" r="r" b="b"/>
              <a:pathLst>
                <a:path w="377516" h="1233475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1147056"/>
                  </a:lnTo>
                  <a:cubicBezTo>
                    <a:pt x="377516" y="1194784"/>
                    <a:pt x="338825" y="1233475"/>
                    <a:pt x="291097" y="1233475"/>
                  </a:cubicBezTo>
                  <a:lnTo>
                    <a:pt x="86419" y="1233475"/>
                  </a:lnTo>
                  <a:cubicBezTo>
                    <a:pt x="38691" y="1233475"/>
                    <a:pt x="0" y="1194784"/>
                    <a:pt x="0" y="1147056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377516" cy="1290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9573998" y="6818474"/>
            <a:ext cx="2289907" cy="3567027"/>
          </a:xfrm>
          <a:custGeom>
            <a:avLst/>
            <a:gdLst/>
            <a:ahLst/>
            <a:cxnLst/>
            <a:rect l="l" t="t" r="r" b="b"/>
            <a:pathLst>
              <a:path w="3626167" h="5143500">
                <a:moveTo>
                  <a:pt x="0" y="0"/>
                </a:moveTo>
                <a:lnTo>
                  <a:pt x="3626167" y="0"/>
                </a:lnTo>
                <a:lnTo>
                  <a:pt x="3626167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573998" y="30251"/>
            <a:ext cx="2347820" cy="3364818"/>
          </a:xfrm>
          <a:custGeom>
            <a:avLst/>
            <a:gdLst/>
            <a:ahLst/>
            <a:cxnLst/>
            <a:rect l="l" t="t" r="r" b="b"/>
            <a:pathLst>
              <a:path w="3717875" h="4851923">
                <a:moveTo>
                  <a:pt x="0" y="0"/>
                </a:moveTo>
                <a:lnTo>
                  <a:pt x="3717875" y="0"/>
                </a:lnTo>
                <a:lnTo>
                  <a:pt x="3717875" y="4851923"/>
                </a:lnTo>
                <a:lnTo>
                  <a:pt x="0" y="48519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582368" y="3440275"/>
            <a:ext cx="2289907" cy="3410716"/>
          </a:xfrm>
          <a:custGeom>
            <a:avLst/>
            <a:gdLst/>
            <a:ahLst/>
            <a:cxnLst/>
            <a:rect l="l" t="t" r="r" b="b"/>
            <a:pathLst>
              <a:path w="3426671" h="4851923">
                <a:moveTo>
                  <a:pt x="0" y="0"/>
                </a:moveTo>
                <a:lnTo>
                  <a:pt x="3426670" y="0"/>
                </a:lnTo>
                <a:lnTo>
                  <a:pt x="3426670" y="4851923"/>
                </a:lnTo>
                <a:lnTo>
                  <a:pt x="0" y="48519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056737" y="432346"/>
            <a:ext cx="6735948" cy="862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9"/>
              </a:lnSpc>
            </a:pPr>
            <a:r>
              <a:rPr lang="en-US" sz="6700" b="1">
                <a:solidFill>
                  <a:srgbClr val="003060"/>
                </a:solidFill>
                <a:latin typeface="Garet Bold"/>
                <a:ea typeface="Garet Bold"/>
                <a:cs typeface="Garet Bold"/>
                <a:sym typeface="Garet Bold"/>
              </a:rPr>
              <a:t>ASM-01-20A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443756" y="1477028"/>
            <a:ext cx="6089304" cy="307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23"/>
              </a:lnSpc>
            </a:pPr>
            <a:r>
              <a:rPr lang="en-US" sz="2395" b="1">
                <a:solidFill>
                  <a:srgbClr val="003060"/>
                </a:solidFill>
                <a:latin typeface="Garet Bold"/>
                <a:ea typeface="Garet Bold"/>
                <a:cs typeface="Garet Bold"/>
                <a:sym typeface="Garet Bold"/>
              </a:rPr>
              <a:t>ОТЕЧЕСТВЕННОЕ ПРОИЗВОДСТВО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443756" y="2731079"/>
            <a:ext cx="6913665" cy="307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23"/>
              </a:lnSpc>
            </a:pPr>
            <a:r>
              <a:rPr lang="en-US" sz="2395" b="1">
                <a:solidFill>
                  <a:srgbClr val="003060"/>
                </a:solidFill>
                <a:latin typeface="Garet Bold"/>
                <a:ea typeface="Garet Bold"/>
                <a:cs typeface="Garet Bold"/>
                <a:sym typeface="Garet Bold"/>
              </a:rPr>
              <a:t>СООТВЕТСТВИЕ ТРЕБОВАНИЯМ РК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43756" y="1772617"/>
            <a:ext cx="6478954" cy="69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4"/>
              </a:lnSpc>
            </a:pPr>
            <a:r>
              <a:rPr lang="en-US" sz="1996" i="1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разработка и производство на территории Республики Казахстан (ТОО «OST engineering»)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443756" y="3124319"/>
            <a:ext cx="6478954" cy="1044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4"/>
              </a:lnSpc>
            </a:pPr>
            <a:r>
              <a:rPr lang="en-US" sz="1996" i="1" dirty="0" err="1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оборудование</a:t>
            </a:r>
            <a:r>
              <a:rPr lang="en-US" sz="1996" i="1" dirty="0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 </a:t>
            </a:r>
            <a:r>
              <a:rPr lang="en-US" sz="1996" i="1" dirty="0" err="1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сертифицировано</a:t>
            </a:r>
            <a:r>
              <a:rPr lang="en-US" sz="1996" i="1" dirty="0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 и </a:t>
            </a:r>
            <a:r>
              <a:rPr lang="en-US" sz="1996" i="1" dirty="0" err="1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внесено</a:t>
            </a:r>
            <a:r>
              <a:rPr lang="en-US" sz="1996" i="1" dirty="0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 в </a:t>
            </a:r>
            <a:r>
              <a:rPr lang="en-US" sz="1996" i="1" dirty="0" err="1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Государственный</a:t>
            </a:r>
            <a:r>
              <a:rPr lang="en-US" sz="1996" i="1" dirty="0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 </a:t>
            </a:r>
            <a:r>
              <a:rPr lang="en-US" sz="1996" i="1" dirty="0" err="1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реестр</a:t>
            </a:r>
            <a:r>
              <a:rPr lang="en-US" sz="1996" i="1" dirty="0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 </a:t>
            </a:r>
            <a:r>
              <a:rPr lang="en-US" sz="1996" i="1" dirty="0" err="1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средств</a:t>
            </a:r>
            <a:r>
              <a:rPr lang="en-US" sz="1996" i="1" dirty="0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 </a:t>
            </a:r>
            <a:r>
              <a:rPr lang="en-US" sz="1996" i="1" dirty="0" err="1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измерений</a:t>
            </a:r>
            <a:r>
              <a:rPr lang="en-US" sz="1996" i="1" dirty="0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 </a:t>
            </a:r>
            <a:r>
              <a:rPr lang="en-US" sz="1996" i="1" dirty="0" err="1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Республики</a:t>
            </a:r>
            <a:r>
              <a:rPr lang="en-US" sz="1996" i="1" dirty="0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 </a:t>
            </a:r>
            <a:r>
              <a:rPr lang="en-US" sz="1996" i="1" dirty="0" err="1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Казахстан</a:t>
            </a:r>
            <a:endParaRPr lang="en-US" sz="1996" i="1" dirty="0">
              <a:solidFill>
                <a:srgbClr val="000000"/>
              </a:solidFill>
              <a:latin typeface="Open Sans 1 Italics"/>
              <a:ea typeface="Open Sans 1 Italics"/>
              <a:cs typeface="Open Sans 1 Italics"/>
              <a:sym typeface="Open Sans 1 Italic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443756" y="4428195"/>
            <a:ext cx="6913665" cy="602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23"/>
              </a:lnSpc>
            </a:pPr>
            <a:r>
              <a:rPr lang="en-US" sz="2395" b="1">
                <a:solidFill>
                  <a:srgbClr val="003060"/>
                </a:solidFill>
                <a:latin typeface="Garet Bold"/>
                <a:ea typeface="Garet Bold"/>
                <a:cs typeface="Garet Bold"/>
                <a:sym typeface="Garet Bold"/>
              </a:rPr>
              <a:t>НИЗКАЯ ПОГРЕШНОСТЬ И СТАБИЛЬНОСТЬ ИЗМЕРЕНИЙ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43756" y="5020882"/>
            <a:ext cx="6478954" cy="1044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4"/>
              </a:lnSpc>
            </a:pPr>
            <a:r>
              <a:rPr lang="en-US" sz="1996" i="1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высокая воспроизводимость показаний в условиях городской эксплуатации (пыль, температура, влажность)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443756" y="6320662"/>
            <a:ext cx="6913665" cy="602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23"/>
              </a:lnSpc>
            </a:pPr>
            <a:r>
              <a:rPr lang="en-US" sz="2395" b="1">
                <a:solidFill>
                  <a:srgbClr val="003060"/>
                </a:solidFill>
                <a:latin typeface="Garet Bold"/>
                <a:ea typeface="Garet Bold"/>
                <a:cs typeface="Garet Bold"/>
                <a:sym typeface="Garet Bold"/>
              </a:rPr>
              <a:t>ВЫСОКАЯ ОПЕРАТИВНОСТЬ РЕАГИРОВАНИЯ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443756" y="6913348"/>
            <a:ext cx="6478954" cy="1397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4"/>
              </a:lnSpc>
            </a:pPr>
            <a:r>
              <a:rPr lang="en-US" sz="1996" i="1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фиксация и документирование не менее 95% случаев превышения ПДК, время реакции системы — не более 1 минуты </a:t>
            </a:r>
          </a:p>
          <a:p>
            <a:pPr algn="l">
              <a:lnSpc>
                <a:spcPts val="2794"/>
              </a:lnSpc>
            </a:pPr>
            <a:endParaRPr lang="en-US" sz="1996" i="1">
              <a:solidFill>
                <a:srgbClr val="000000"/>
              </a:solidFill>
              <a:latin typeface="Open Sans 1 Italics"/>
              <a:ea typeface="Open Sans 1 Italics"/>
              <a:cs typeface="Open Sans 1 Italics"/>
              <a:sym typeface="Open Sans 1 Italic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443756" y="8208748"/>
            <a:ext cx="6913665" cy="307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23"/>
              </a:lnSpc>
            </a:pPr>
            <a:r>
              <a:rPr lang="en-US" sz="2395" b="1">
                <a:solidFill>
                  <a:srgbClr val="003060"/>
                </a:solidFill>
                <a:latin typeface="Garet Bold"/>
                <a:ea typeface="Garet Bold"/>
                <a:cs typeface="Garet Bold"/>
                <a:sym typeface="Garet Bold"/>
              </a:rPr>
              <a:t>ЭКСПЛУАТАЦИОННАЯ НАДЁЖНОСТЬ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443756" y="8601988"/>
            <a:ext cx="6478954" cy="69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4"/>
              </a:lnSpc>
            </a:pPr>
            <a:r>
              <a:rPr lang="en-US" sz="1996" i="1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промышленное исполнение, удалённая диагностика, выезд специалистов и диагностика в течении 1 дня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418FEFF-82BB-486B-B31B-06EE621027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8396" y="1423957"/>
            <a:ext cx="5126469" cy="686580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404681" y="-170383"/>
            <a:ext cx="1433381" cy="10820284"/>
            <a:chOff x="0" y="0"/>
            <a:chExt cx="377516" cy="28497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7516" cy="2849787"/>
            </a:xfrm>
            <a:custGeom>
              <a:avLst/>
              <a:gdLst/>
              <a:ahLst/>
              <a:cxnLst/>
              <a:rect l="l" t="t" r="r" b="b"/>
              <a:pathLst>
                <a:path w="377516" h="2849787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2763368"/>
                  </a:lnTo>
                  <a:cubicBezTo>
                    <a:pt x="377516" y="2811096"/>
                    <a:pt x="338825" y="2849787"/>
                    <a:pt x="291097" y="2849787"/>
                  </a:cubicBezTo>
                  <a:lnTo>
                    <a:pt x="86419" y="2849787"/>
                  </a:lnTo>
                  <a:cubicBezTo>
                    <a:pt x="38691" y="2849787"/>
                    <a:pt x="0" y="2811096"/>
                    <a:pt x="0" y="2763368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7516" cy="2906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-1312975"/>
            <a:ext cx="1433381" cy="4683349"/>
            <a:chOff x="0" y="0"/>
            <a:chExt cx="377516" cy="12334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7516" cy="1233475"/>
            </a:xfrm>
            <a:custGeom>
              <a:avLst/>
              <a:gdLst/>
              <a:ahLst/>
              <a:cxnLst/>
              <a:rect l="l" t="t" r="r" b="b"/>
              <a:pathLst>
                <a:path w="377516" h="1233475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1147056"/>
                  </a:lnTo>
                  <a:cubicBezTo>
                    <a:pt x="377516" y="1194784"/>
                    <a:pt x="338825" y="1233475"/>
                    <a:pt x="291097" y="1233475"/>
                  </a:cubicBezTo>
                  <a:lnTo>
                    <a:pt x="86419" y="1233475"/>
                  </a:lnTo>
                  <a:cubicBezTo>
                    <a:pt x="38691" y="1233475"/>
                    <a:pt x="0" y="1194784"/>
                    <a:pt x="0" y="1147056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377516" cy="1290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aphicFrame>
        <p:nvGraphicFramePr>
          <p:cNvPr id="13" name="Object 13"/>
          <p:cNvGraphicFramePr/>
          <p:nvPr/>
        </p:nvGraphicFramePr>
        <p:xfrm>
          <a:off x="1489825" y="1619986"/>
          <a:ext cx="12044362" cy="77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Worksheet" r:id="rId4" imgW="14439900" imgH="10134600" progId="Excel.Sheet.12">
                  <p:embed/>
                </p:oleObj>
              </mc:Choice>
              <mc:Fallback>
                <p:oleObj name="Worksheet" r:id="rId4" imgW="14439900" imgH="101346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89825" y="1619986"/>
                        <a:ext cx="12044362" cy="7736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6A5C19E-4F48-4846-8F82-93B50EF8BD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8405" y="1542302"/>
            <a:ext cx="5014669" cy="6716075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2056737" y="432346"/>
            <a:ext cx="6735948" cy="862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9"/>
              </a:lnSpc>
            </a:pPr>
            <a:r>
              <a:rPr lang="en-US" sz="6700" b="1">
                <a:solidFill>
                  <a:srgbClr val="003060"/>
                </a:solidFill>
                <a:latin typeface="Garet Bold"/>
                <a:ea typeface="Garet Bold"/>
                <a:cs typeface="Garet Bold"/>
                <a:sym typeface="Garet Bold"/>
              </a:rPr>
              <a:t>ASM-02-20G</a:t>
            </a:r>
          </a:p>
        </p:txBody>
      </p:sp>
      <p:sp>
        <p:nvSpPr>
          <p:cNvPr id="9" name="Freeform 9"/>
          <p:cNvSpPr/>
          <p:nvPr/>
        </p:nvSpPr>
        <p:spPr>
          <a:xfrm>
            <a:off x="11776881" y="195058"/>
            <a:ext cx="2238598" cy="3175317"/>
          </a:xfrm>
          <a:custGeom>
            <a:avLst/>
            <a:gdLst/>
            <a:ahLst/>
            <a:cxnLst/>
            <a:rect l="l" t="t" r="r" b="b"/>
            <a:pathLst>
              <a:path w="2238598" h="3175317">
                <a:moveTo>
                  <a:pt x="0" y="0"/>
                </a:moveTo>
                <a:lnTo>
                  <a:pt x="2238598" y="0"/>
                </a:lnTo>
                <a:lnTo>
                  <a:pt x="2238598" y="3175317"/>
                </a:lnTo>
                <a:lnTo>
                  <a:pt x="0" y="31753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776881" y="3370375"/>
            <a:ext cx="2238598" cy="3175317"/>
          </a:xfrm>
          <a:custGeom>
            <a:avLst/>
            <a:gdLst/>
            <a:ahLst/>
            <a:cxnLst/>
            <a:rect l="l" t="t" r="r" b="b"/>
            <a:pathLst>
              <a:path w="2238598" h="3175317">
                <a:moveTo>
                  <a:pt x="0" y="0"/>
                </a:moveTo>
                <a:lnTo>
                  <a:pt x="2238598" y="0"/>
                </a:lnTo>
                <a:lnTo>
                  <a:pt x="2238598" y="3175317"/>
                </a:lnTo>
                <a:lnTo>
                  <a:pt x="0" y="31753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776881" y="6545692"/>
            <a:ext cx="2238598" cy="3175317"/>
          </a:xfrm>
          <a:custGeom>
            <a:avLst/>
            <a:gdLst/>
            <a:ahLst/>
            <a:cxnLst/>
            <a:rect l="l" t="t" r="r" b="b"/>
            <a:pathLst>
              <a:path w="2238598" h="3175317">
                <a:moveTo>
                  <a:pt x="0" y="0"/>
                </a:moveTo>
                <a:lnTo>
                  <a:pt x="2238598" y="0"/>
                </a:lnTo>
                <a:lnTo>
                  <a:pt x="2238598" y="3175316"/>
                </a:lnTo>
                <a:lnTo>
                  <a:pt x="0" y="31753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404681" y="-170383"/>
            <a:ext cx="1433381" cy="10820284"/>
            <a:chOff x="0" y="0"/>
            <a:chExt cx="377516" cy="28497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7516" cy="2849787"/>
            </a:xfrm>
            <a:custGeom>
              <a:avLst/>
              <a:gdLst/>
              <a:ahLst/>
              <a:cxnLst/>
              <a:rect l="l" t="t" r="r" b="b"/>
              <a:pathLst>
                <a:path w="377516" h="2849787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2763368"/>
                  </a:lnTo>
                  <a:cubicBezTo>
                    <a:pt x="377516" y="2811096"/>
                    <a:pt x="338825" y="2849787"/>
                    <a:pt x="291097" y="2849787"/>
                  </a:cubicBezTo>
                  <a:lnTo>
                    <a:pt x="86419" y="2849787"/>
                  </a:lnTo>
                  <a:cubicBezTo>
                    <a:pt x="38691" y="2849787"/>
                    <a:pt x="0" y="2811096"/>
                    <a:pt x="0" y="2763368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7516" cy="2906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-1312975"/>
            <a:ext cx="1433381" cy="4683349"/>
            <a:chOff x="0" y="0"/>
            <a:chExt cx="377516" cy="12334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7516" cy="1233475"/>
            </a:xfrm>
            <a:custGeom>
              <a:avLst/>
              <a:gdLst/>
              <a:ahLst/>
              <a:cxnLst/>
              <a:rect l="l" t="t" r="r" b="b"/>
              <a:pathLst>
                <a:path w="377516" h="1233475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1147056"/>
                  </a:lnTo>
                  <a:cubicBezTo>
                    <a:pt x="377516" y="1194784"/>
                    <a:pt x="338825" y="1233475"/>
                    <a:pt x="291097" y="1233475"/>
                  </a:cubicBezTo>
                  <a:lnTo>
                    <a:pt x="86419" y="1233475"/>
                  </a:lnTo>
                  <a:cubicBezTo>
                    <a:pt x="38691" y="1233475"/>
                    <a:pt x="0" y="1194784"/>
                    <a:pt x="0" y="1147056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377516" cy="1290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1776881" y="195058"/>
            <a:ext cx="2238598" cy="3175317"/>
          </a:xfrm>
          <a:custGeom>
            <a:avLst/>
            <a:gdLst/>
            <a:ahLst/>
            <a:cxnLst/>
            <a:rect l="l" t="t" r="r" b="b"/>
            <a:pathLst>
              <a:path w="2238598" h="3175317">
                <a:moveTo>
                  <a:pt x="0" y="0"/>
                </a:moveTo>
                <a:lnTo>
                  <a:pt x="2238598" y="0"/>
                </a:lnTo>
                <a:lnTo>
                  <a:pt x="2238598" y="3175317"/>
                </a:lnTo>
                <a:lnTo>
                  <a:pt x="0" y="31753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776881" y="3370375"/>
            <a:ext cx="2238598" cy="3175317"/>
          </a:xfrm>
          <a:custGeom>
            <a:avLst/>
            <a:gdLst/>
            <a:ahLst/>
            <a:cxnLst/>
            <a:rect l="l" t="t" r="r" b="b"/>
            <a:pathLst>
              <a:path w="2238598" h="3175317">
                <a:moveTo>
                  <a:pt x="0" y="0"/>
                </a:moveTo>
                <a:lnTo>
                  <a:pt x="2238598" y="0"/>
                </a:lnTo>
                <a:lnTo>
                  <a:pt x="2238598" y="3175317"/>
                </a:lnTo>
                <a:lnTo>
                  <a:pt x="0" y="31753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776881" y="6545692"/>
            <a:ext cx="2238598" cy="3175317"/>
          </a:xfrm>
          <a:custGeom>
            <a:avLst/>
            <a:gdLst/>
            <a:ahLst/>
            <a:cxnLst/>
            <a:rect l="l" t="t" r="r" b="b"/>
            <a:pathLst>
              <a:path w="2238598" h="3175317">
                <a:moveTo>
                  <a:pt x="0" y="0"/>
                </a:moveTo>
                <a:lnTo>
                  <a:pt x="2238598" y="0"/>
                </a:lnTo>
                <a:lnTo>
                  <a:pt x="2238598" y="3175316"/>
                </a:lnTo>
                <a:lnTo>
                  <a:pt x="0" y="31753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357070" y="2118834"/>
            <a:ext cx="4532257" cy="6049331"/>
          </a:xfrm>
          <a:custGeom>
            <a:avLst/>
            <a:gdLst/>
            <a:ahLst/>
            <a:cxnLst/>
            <a:rect l="l" t="t" r="r" b="b"/>
            <a:pathLst>
              <a:path w="4532257" h="6049331">
                <a:moveTo>
                  <a:pt x="0" y="0"/>
                </a:moveTo>
                <a:lnTo>
                  <a:pt x="4532257" y="0"/>
                </a:lnTo>
                <a:lnTo>
                  <a:pt x="4532257" y="6049332"/>
                </a:lnTo>
                <a:lnTo>
                  <a:pt x="0" y="60493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aphicFrame>
        <p:nvGraphicFramePr>
          <p:cNvPr id="13" name="Object 13"/>
          <p:cNvGraphicFramePr/>
          <p:nvPr/>
        </p:nvGraphicFramePr>
        <p:xfrm>
          <a:off x="2545896" y="1487112"/>
          <a:ext cx="6086475" cy="838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Worksheet" r:id="rId6" imgW="7759700" imgH="10058400" progId="Excel.Sheet.12">
                  <p:embed/>
                </p:oleObj>
              </mc:Choice>
              <mc:Fallback>
                <p:oleObj name="Worksheet" r:id="rId6" imgW="7759700" imgH="100584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45896" y="1487112"/>
                        <a:ext cx="6086475" cy="838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4"/>
          <p:cNvSpPr txBox="1"/>
          <p:nvPr/>
        </p:nvSpPr>
        <p:spPr>
          <a:xfrm>
            <a:off x="2056737" y="432346"/>
            <a:ext cx="6735948" cy="862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9"/>
              </a:lnSpc>
            </a:pPr>
            <a:r>
              <a:rPr lang="en-US" sz="6700" b="1">
                <a:solidFill>
                  <a:srgbClr val="003060"/>
                </a:solidFill>
                <a:latin typeface="Garet Bold"/>
                <a:ea typeface="Garet Bold"/>
                <a:cs typeface="Garet Bold"/>
                <a:sym typeface="Garet Bold"/>
              </a:rPr>
              <a:t>ASM-02-20G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404681" y="-170383"/>
            <a:ext cx="1433381" cy="10820284"/>
            <a:chOff x="0" y="0"/>
            <a:chExt cx="377516" cy="28497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7516" cy="2849787"/>
            </a:xfrm>
            <a:custGeom>
              <a:avLst/>
              <a:gdLst/>
              <a:ahLst/>
              <a:cxnLst/>
              <a:rect l="l" t="t" r="r" b="b"/>
              <a:pathLst>
                <a:path w="377516" h="2849787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2763368"/>
                  </a:lnTo>
                  <a:cubicBezTo>
                    <a:pt x="377516" y="2811096"/>
                    <a:pt x="338825" y="2849787"/>
                    <a:pt x="291097" y="2849787"/>
                  </a:cubicBezTo>
                  <a:lnTo>
                    <a:pt x="86419" y="2849787"/>
                  </a:lnTo>
                  <a:cubicBezTo>
                    <a:pt x="38691" y="2849787"/>
                    <a:pt x="0" y="2811096"/>
                    <a:pt x="0" y="2763368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7516" cy="2906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-1312975"/>
            <a:ext cx="1433381" cy="4683349"/>
            <a:chOff x="0" y="0"/>
            <a:chExt cx="377516" cy="12334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7516" cy="1233475"/>
            </a:xfrm>
            <a:custGeom>
              <a:avLst/>
              <a:gdLst/>
              <a:ahLst/>
              <a:cxnLst/>
              <a:rect l="l" t="t" r="r" b="b"/>
              <a:pathLst>
                <a:path w="377516" h="1233475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1147056"/>
                  </a:lnTo>
                  <a:cubicBezTo>
                    <a:pt x="377516" y="1194784"/>
                    <a:pt x="338825" y="1233475"/>
                    <a:pt x="291097" y="1233475"/>
                  </a:cubicBezTo>
                  <a:lnTo>
                    <a:pt x="86419" y="1233475"/>
                  </a:lnTo>
                  <a:cubicBezTo>
                    <a:pt x="38691" y="1233475"/>
                    <a:pt x="0" y="1194784"/>
                    <a:pt x="0" y="1147056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377516" cy="1290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8009994" y="2196243"/>
            <a:ext cx="9249306" cy="5353036"/>
          </a:xfrm>
          <a:custGeom>
            <a:avLst/>
            <a:gdLst/>
            <a:ahLst/>
            <a:cxnLst/>
            <a:rect l="l" t="t" r="r" b="b"/>
            <a:pathLst>
              <a:path w="9249306" h="5353036">
                <a:moveTo>
                  <a:pt x="0" y="0"/>
                </a:moveTo>
                <a:lnTo>
                  <a:pt x="9249306" y="0"/>
                </a:lnTo>
                <a:lnTo>
                  <a:pt x="9249306" y="5353036"/>
                </a:lnTo>
                <a:lnTo>
                  <a:pt x="0" y="53530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aphicFrame>
        <p:nvGraphicFramePr>
          <p:cNvPr id="10" name="Object 10"/>
          <p:cNvGraphicFramePr/>
          <p:nvPr/>
        </p:nvGraphicFramePr>
        <p:xfrm>
          <a:off x="1346888" y="2196243"/>
          <a:ext cx="8178498" cy="838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Worksheet" r:id="rId5" imgW="9855200" imgH="10058400" progId="Excel.Sheet.12">
                  <p:embed/>
                </p:oleObj>
              </mc:Choice>
              <mc:Fallback>
                <p:oleObj name="Worksheet" r:id="rId5" imgW="9855200" imgH="100584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46888" y="2196243"/>
                        <a:ext cx="8178498" cy="838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1"/>
          <p:cNvSpPr txBox="1"/>
          <p:nvPr/>
        </p:nvSpPr>
        <p:spPr>
          <a:xfrm>
            <a:off x="2056737" y="432346"/>
            <a:ext cx="6735948" cy="862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9"/>
              </a:lnSpc>
            </a:pPr>
            <a:r>
              <a:rPr lang="en-US" sz="6700" b="1">
                <a:solidFill>
                  <a:srgbClr val="003060"/>
                </a:solidFill>
                <a:latin typeface="Garet Bold"/>
                <a:ea typeface="Garet Bold"/>
                <a:cs typeface="Garet Bold"/>
                <a:sym typeface="Garet Bold"/>
              </a:rPr>
              <a:t>ИТКРМ-24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404681" y="-170383"/>
            <a:ext cx="1433381" cy="10820284"/>
            <a:chOff x="0" y="0"/>
            <a:chExt cx="377516" cy="28497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7516" cy="2849787"/>
            </a:xfrm>
            <a:custGeom>
              <a:avLst/>
              <a:gdLst/>
              <a:ahLst/>
              <a:cxnLst/>
              <a:rect l="l" t="t" r="r" b="b"/>
              <a:pathLst>
                <a:path w="377516" h="2849787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2763368"/>
                  </a:lnTo>
                  <a:cubicBezTo>
                    <a:pt x="377516" y="2811096"/>
                    <a:pt x="338825" y="2849787"/>
                    <a:pt x="291097" y="2849787"/>
                  </a:cubicBezTo>
                  <a:lnTo>
                    <a:pt x="86419" y="2849787"/>
                  </a:lnTo>
                  <a:cubicBezTo>
                    <a:pt x="38691" y="2849787"/>
                    <a:pt x="0" y="2811096"/>
                    <a:pt x="0" y="2763368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7516" cy="2906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-1312975"/>
            <a:ext cx="1433381" cy="4683349"/>
            <a:chOff x="0" y="0"/>
            <a:chExt cx="377516" cy="12334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7516" cy="1233475"/>
            </a:xfrm>
            <a:custGeom>
              <a:avLst/>
              <a:gdLst/>
              <a:ahLst/>
              <a:cxnLst/>
              <a:rect l="l" t="t" r="r" b="b"/>
              <a:pathLst>
                <a:path w="377516" h="1233475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1147056"/>
                  </a:lnTo>
                  <a:cubicBezTo>
                    <a:pt x="377516" y="1194784"/>
                    <a:pt x="338825" y="1233475"/>
                    <a:pt x="291097" y="1233475"/>
                  </a:cubicBezTo>
                  <a:lnTo>
                    <a:pt x="86419" y="1233475"/>
                  </a:lnTo>
                  <a:cubicBezTo>
                    <a:pt x="38691" y="1233475"/>
                    <a:pt x="0" y="1194784"/>
                    <a:pt x="0" y="1147056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377516" cy="1290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28700" y="1028700"/>
            <a:ext cx="15951135" cy="7257766"/>
          </a:xfrm>
          <a:custGeom>
            <a:avLst/>
            <a:gdLst/>
            <a:ahLst/>
            <a:cxnLst/>
            <a:rect l="l" t="t" r="r" b="b"/>
            <a:pathLst>
              <a:path w="15951135" h="7257766">
                <a:moveTo>
                  <a:pt x="0" y="0"/>
                </a:moveTo>
                <a:lnTo>
                  <a:pt x="15951135" y="0"/>
                </a:lnTo>
                <a:lnTo>
                  <a:pt x="15951135" y="7257766"/>
                </a:lnTo>
                <a:lnTo>
                  <a:pt x="0" y="72577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28700" y="284546"/>
            <a:ext cx="15096176" cy="616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56"/>
              </a:lnSpc>
            </a:pPr>
            <a:r>
              <a:rPr lang="en-US" sz="4800" b="1">
                <a:solidFill>
                  <a:srgbClr val="003060"/>
                </a:solidFill>
                <a:latin typeface="Garet Bold"/>
                <a:ea typeface="Garet Bold"/>
                <a:cs typeface="Garet Bold"/>
                <a:sym typeface="Garet Bold"/>
              </a:rPr>
              <a:t>ПРОГРАММНОЕ ОБЕСПЕЧЕНИЕ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404681" y="-170383"/>
            <a:ext cx="1433381" cy="10820284"/>
            <a:chOff x="0" y="0"/>
            <a:chExt cx="377516" cy="28497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7516" cy="2849787"/>
            </a:xfrm>
            <a:custGeom>
              <a:avLst/>
              <a:gdLst/>
              <a:ahLst/>
              <a:cxnLst/>
              <a:rect l="l" t="t" r="r" b="b"/>
              <a:pathLst>
                <a:path w="377516" h="2849787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2763368"/>
                  </a:lnTo>
                  <a:cubicBezTo>
                    <a:pt x="377516" y="2811096"/>
                    <a:pt x="338825" y="2849787"/>
                    <a:pt x="291097" y="2849787"/>
                  </a:cubicBezTo>
                  <a:lnTo>
                    <a:pt x="86419" y="2849787"/>
                  </a:lnTo>
                  <a:cubicBezTo>
                    <a:pt x="38691" y="2849787"/>
                    <a:pt x="0" y="2811096"/>
                    <a:pt x="0" y="2763368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7516" cy="2906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-1312975"/>
            <a:ext cx="1433381" cy="4683349"/>
            <a:chOff x="0" y="0"/>
            <a:chExt cx="377516" cy="12334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7516" cy="1233475"/>
            </a:xfrm>
            <a:custGeom>
              <a:avLst/>
              <a:gdLst/>
              <a:ahLst/>
              <a:cxnLst/>
              <a:rect l="l" t="t" r="r" b="b"/>
              <a:pathLst>
                <a:path w="377516" h="1233475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1147056"/>
                  </a:lnTo>
                  <a:cubicBezTo>
                    <a:pt x="377516" y="1194784"/>
                    <a:pt x="338825" y="1233475"/>
                    <a:pt x="291097" y="1233475"/>
                  </a:cubicBezTo>
                  <a:lnTo>
                    <a:pt x="86419" y="1233475"/>
                  </a:lnTo>
                  <a:cubicBezTo>
                    <a:pt x="38691" y="1233475"/>
                    <a:pt x="0" y="1194784"/>
                    <a:pt x="0" y="1147056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377516" cy="1290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28700" y="1028700"/>
            <a:ext cx="16230600" cy="7242905"/>
          </a:xfrm>
          <a:custGeom>
            <a:avLst/>
            <a:gdLst/>
            <a:ahLst/>
            <a:cxnLst/>
            <a:rect l="l" t="t" r="r" b="b"/>
            <a:pathLst>
              <a:path w="16230600" h="7242905">
                <a:moveTo>
                  <a:pt x="0" y="0"/>
                </a:moveTo>
                <a:lnTo>
                  <a:pt x="16230600" y="0"/>
                </a:lnTo>
                <a:lnTo>
                  <a:pt x="16230600" y="7242905"/>
                </a:lnTo>
                <a:lnTo>
                  <a:pt x="0" y="72429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28700" y="284546"/>
            <a:ext cx="15096176" cy="616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56"/>
              </a:lnSpc>
            </a:pPr>
            <a:r>
              <a:rPr lang="en-US" sz="4800" b="1">
                <a:solidFill>
                  <a:srgbClr val="003060"/>
                </a:solidFill>
                <a:latin typeface="Garet Bold"/>
                <a:ea typeface="Garet Bold"/>
                <a:cs typeface="Garet Bold"/>
                <a:sym typeface="Garet Bold"/>
              </a:rPr>
              <a:t>ПРОГРАММНОЕ ОБЕСПЕЧЕНИЕ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404681" y="-170383"/>
            <a:ext cx="1433381" cy="10820284"/>
            <a:chOff x="0" y="0"/>
            <a:chExt cx="377516" cy="28497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7516" cy="2849787"/>
            </a:xfrm>
            <a:custGeom>
              <a:avLst/>
              <a:gdLst/>
              <a:ahLst/>
              <a:cxnLst/>
              <a:rect l="l" t="t" r="r" b="b"/>
              <a:pathLst>
                <a:path w="377516" h="2849787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2763368"/>
                  </a:lnTo>
                  <a:cubicBezTo>
                    <a:pt x="377516" y="2811096"/>
                    <a:pt x="338825" y="2849787"/>
                    <a:pt x="291097" y="2849787"/>
                  </a:cubicBezTo>
                  <a:lnTo>
                    <a:pt x="86419" y="2849787"/>
                  </a:lnTo>
                  <a:cubicBezTo>
                    <a:pt x="38691" y="2849787"/>
                    <a:pt x="0" y="2811096"/>
                    <a:pt x="0" y="2763368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7516" cy="2906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-1312975"/>
            <a:ext cx="1433381" cy="4683349"/>
            <a:chOff x="0" y="0"/>
            <a:chExt cx="377516" cy="12334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7516" cy="1233475"/>
            </a:xfrm>
            <a:custGeom>
              <a:avLst/>
              <a:gdLst/>
              <a:ahLst/>
              <a:cxnLst/>
              <a:rect l="l" t="t" r="r" b="b"/>
              <a:pathLst>
                <a:path w="377516" h="1233475">
                  <a:moveTo>
                    <a:pt x="86419" y="0"/>
                  </a:moveTo>
                  <a:lnTo>
                    <a:pt x="291097" y="0"/>
                  </a:lnTo>
                  <a:cubicBezTo>
                    <a:pt x="338825" y="0"/>
                    <a:pt x="377516" y="38691"/>
                    <a:pt x="377516" y="86419"/>
                  </a:cubicBezTo>
                  <a:lnTo>
                    <a:pt x="377516" y="1147056"/>
                  </a:lnTo>
                  <a:cubicBezTo>
                    <a:pt x="377516" y="1194784"/>
                    <a:pt x="338825" y="1233475"/>
                    <a:pt x="291097" y="1233475"/>
                  </a:cubicBezTo>
                  <a:lnTo>
                    <a:pt x="86419" y="1233475"/>
                  </a:lnTo>
                  <a:cubicBezTo>
                    <a:pt x="38691" y="1233475"/>
                    <a:pt x="0" y="1194784"/>
                    <a:pt x="0" y="1147056"/>
                  </a:cubicBezTo>
                  <a:lnTo>
                    <a:pt x="0" y="86419"/>
                  </a:lnTo>
                  <a:cubicBezTo>
                    <a:pt x="0" y="38691"/>
                    <a:pt x="38691" y="0"/>
                    <a:pt x="864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377516" cy="1290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28700" y="1028700"/>
            <a:ext cx="16230600" cy="7222617"/>
          </a:xfrm>
          <a:custGeom>
            <a:avLst/>
            <a:gdLst/>
            <a:ahLst/>
            <a:cxnLst/>
            <a:rect l="l" t="t" r="r" b="b"/>
            <a:pathLst>
              <a:path w="16230600" h="7222617">
                <a:moveTo>
                  <a:pt x="0" y="0"/>
                </a:moveTo>
                <a:lnTo>
                  <a:pt x="16230600" y="0"/>
                </a:lnTo>
                <a:lnTo>
                  <a:pt x="16230600" y="7222617"/>
                </a:lnTo>
                <a:lnTo>
                  <a:pt x="0" y="72226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28700" y="284546"/>
            <a:ext cx="15096176" cy="616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56"/>
              </a:lnSpc>
            </a:pPr>
            <a:r>
              <a:rPr lang="en-US" sz="4800" b="1">
                <a:solidFill>
                  <a:srgbClr val="003060"/>
                </a:solidFill>
                <a:latin typeface="Garet Bold"/>
                <a:ea typeface="Garet Bold"/>
                <a:cs typeface="Garet Bold"/>
                <a:sym typeface="Garet Bold"/>
              </a:rPr>
              <a:t>ПРОГРАММНОЕ ОБЕСПЕЧЕНИЕ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206</Words>
  <Application>Microsoft Office PowerPoint</Application>
  <PresentationFormat>Произвольный</PresentationFormat>
  <Paragraphs>29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Open Sans 1</vt:lpstr>
      <vt:lpstr>Garet Bold</vt:lpstr>
      <vt:lpstr>Roboto Bold</vt:lpstr>
      <vt:lpstr>Open Sans 1 Italics</vt:lpstr>
      <vt:lpstr>Garet</vt:lpstr>
      <vt:lpstr>Calibri</vt:lpstr>
      <vt:lpstr>Office Theme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АСМ и CRC</dc:title>
  <dc:creator>Vitalik</dc:creator>
  <cp:lastModifiedBy>Vitaliy</cp:lastModifiedBy>
  <cp:revision>3</cp:revision>
  <dcterms:created xsi:type="dcterms:W3CDTF">2006-08-16T00:00:00Z</dcterms:created>
  <dcterms:modified xsi:type="dcterms:W3CDTF">2026-07-30T11:27:53Z</dcterms:modified>
  <dc:identifier>DAHGWMKtfhw</dc:identifier>
</cp:coreProperties>
</file>